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4" r:id="rId9"/>
    <p:sldId id="263" r:id="rId10"/>
    <p:sldId id="269" r:id="rId11"/>
    <p:sldId id="270" r:id="rId12"/>
    <p:sldId id="268"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3"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2D800DA-8094-43A8-96B3-C389502A0D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endParaRPr lang="en-US" smtClean="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a:t>“</a:t>
            </a:r>
            <a:endParaRPr lang="en-US"/>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a:t>”</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42D800DA-8094-43A8-96B3-C389502A0D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42D800DA-8094-43A8-96B3-C389502A0DA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7" name="Date Placeholder 4"/>
          <p:cNvSpPr>
            <a:spLocks noGrp="1"/>
          </p:cNvSpPr>
          <p:nvPr>
            <p:ph type="dt" sz="half" idx="10"/>
          </p:nvPr>
        </p:nvSpPr>
        <p:spPr/>
        <p:txBody>
          <a:bodyPr/>
          <a:lstStyle/>
          <a:p>
            <a:fld id="{42D800DA-8094-43A8-96B3-C389502A0DA0}" type="datetimeFigureOut">
              <a:rPr lang="en-US" smtClean="0"/>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2D800DA-8094-43A8-96B3-C389502A0D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527EE3-251E-497B-BA8D-879848CBA97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image" Target="../media/image4.png"/><Relationship Id="rId20" Type="http://schemas.openxmlformats.org/officeDocument/2006/relationships/image" Target="../media/image3.png"/><Relationship Id="rId2" Type="http://schemas.openxmlformats.org/officeDocument/2006/relationships/slideLayout" Target="../slideLayouts/slideLayout2.xml"/><Relationship Id="rId19" Type="http://schemas.openxmlformats.org/officeDocument/2006/relationships/image" Target="../media/image2.png"/><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8">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19">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0">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1">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2D800DA-8094-43A8-96B3-C389502A0DA0}" type="datetimeFigureOut">
              <a:rPr lang="en-US" smtClean="0"/>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527EE3-251E-497B-BA8D-879848CBA97F}"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8.w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207624"/>
            <a:ext cx="8825658" cy="2338252"/>
          </a:xfrm>
        </p:spPr>
        <p:txBody>
          <a:bodyPr/>
          <a:lstStyle/>
          <a:p>
            <a:pPr algn="ctr"/>
            <a:r>
              <a:rPr lang="vi-VN" smtClean="0">
                <a:solidFill>
                  <a:schemeClr val="accent3"/>
                </a:solidFill>
              </a:rPr>
              <a:t>Tìm hiểu </a:t>
            </a:r>
            <a:br>
              <a:rPr lang="vi-VN" smtClean="0">
                <a:solidFill>
                  <a:schemeClr val="accent3"/>
                </a:solidFill>
              </a:rPr>
            </a:br>
            <a:r>
              <a:rPr lang="vi-VN" smtClean="0">
                <a:solidFill>
                  <a:schemeClr val="accent3"/>
                </a:solidFill>
              </a:rPr>
              <a:t>JavaScript</a:t>
            </a:r>
            <a:endParaRPr lang="en-US">
              <a:solidFill>
                <a:schemeClr val="accent3"/>
              </a:solidFill>
            </a:endParaRPr>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z="2220">
                <a:sym typeface="+mn-ea"/>
              </a:rPr>
              <a:t>+CSS Parallax là hiệu ứng hình nền của trang web sẽ di chuyển với tốc độ khác nhau so với các đối tượng khác khi lăn chuột lên xuống,thậm chí có 1 vài website làm hiệu ứng cuộng ngang.Một số trang web làm Parallax nổi tiếng như là Webflow,Toyfight,Jess &amp; Russ,...</a:t>
            </a:r>
            <a:br>
              <a:rPr lang="en-US" sz="2220"/>
            </a:br>
            <a:endParaRPr lang="en-US" sz="2220"/>
          </a:p>
        </p:txBody>
      </p:sp>
      <p:graphicFrame>
        <p:nvGraphicFramePr>
          <p:cNvPr id="10" name="Content Placeholder 9">
            <a:hlinkClick r:id="" action="ppaction://ole?verb="/>
          </p:cNvPr>
          <p:cNvGraphicFramePr>
            <a:graphicFrameLocks noChangeAspect="1"/>
          </p:cNvGraphicFramePr>
          <p:nvPr>
            <p:ph sz="half" idx="1"/>
          </p:nvPr>
        </p:nvGraphicFramePr>
        <p:xfrm>
          <a:off x="3844406" y="2236629"/>
          <a:ext cx="4156710" cy="3701415"/>
        </p:xfrm>
        <a:graphic>
          <a:graphicData uri="http://schemas.openxmlformats.org/presentationml/2006/ole">
            <mc:AlternateContent xmlns:mc="http://schemas.openxmlformats.org/markup-compatibility/2006">
              <mc:Choice xmlns:v="urn:schemas-microsoft-com:vml" Requires="v">
                <p:oleObj spid="_x0000_s2051" name="" showAsIcon="1" r:id="rId1" imgW="971550" imgH="800100" progId="Package">
                  <p:embed/>
                </p:oleObj>
              </mc:Choice>
              <mc:Fallback>
                <p:oleObj name="" showAsIcon="1" r:id="rId1" imgW="971550" imgH="800100" progId="Package">
                  <p:embed/>
                  <p:pic>
                    <p:nvPicPr>
                      <p:cNvPr id="0" name="Picture 2050"/>
                      <p:cNvPicPr/>
                      <p:nvPr/>
                    </p:nvPicPr>
                    <p:blipFill>
                      <a:blip r:embed="rId2"/>
                      <a:stretch>
                        <a:fillRect/>
                      </a:stretch>
                    </p:blipFill>
                    <p:spPr>
                      <a:xfrm>
                        <a:off x="3844406" y="2236629"/>
                        <a:ext cx="4156710" cy="3701415"/>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0320" y="932180"/>
            <a:ext cx="12212320" cy="2446020"/>
          </a:xfrm>
        </p:spPr>
        <p:txBody>
          <a:bodyPr>
            <a:normAutofit fontScale="90000"/>
          </a:bodyPr>
          <a:p>
            <a:br>
              <a:rPr lang="en-US">
                <a:sym typeface="+mn-ea"/>
              </a:rPr>
            </a:br>
            <a:br>
              <a:rPr lang="en-US">
                <a:sym typeface="+mn-ea"/>
              </a:rPr>
            </a:br>
            <a:r>
              <a:rPr lang="en-US">
                <a:sym typeface="+mn-ea"/>
              </a:rPr>
              <a:t>-CSS có nhiều kiểu nhưng gom lại thì chúng ta sẽ có các thể loại CSS thông dụng như sau:</a:t>
            </a:r>
            <a:br>
              <a:rPr lang="en-US">
                <a:sym typeface="+mn-ea"/>
              </a:rPr>
            </a:br>
            <a:r>
              <a:rPr lang="en-US">
                <a:sym typeface="+mn-ea"/>
              </a:rPr>
              <a:t> +Background: CSS tùy chỉnh hình nền.</a:t>
            </a:r>
            <a:br>
              <a:rPr lang="en-US">
                <a:sym typeface="+mn-ea"/>
              </a:rPr>
            </a:br>
            <a:r>
              <a:rPr lang="en-US">
                <a:sym typeface="+mn-ea"/>
              </a:rPr>
              <a:t> +Text: CSS tùy chỉnh cách hiển thị đoạn text.</a:t>
            </a:r>
            <a:br>
              <a:rPr lang="en-US">
                <a:sym typeface="+mn-ea"/>
              </a:rPr>
            </a:br>
            <a:r>
              <a:rPr lang="en-US">
                <a:sym typeface="+mn-ea"/>
              </a:rPr>
              <a:t> +Font: CSS tùy chỉnh kích thước, kiểu chữ .</a:t>
            </a:r>
            <a:br>
              <a:rPr lang="en-US">
                <a:sym typeface="+mn-ea"/>
              </a:rPr>
            </a:br>
            <a:r>
              <a:rPr lang="en-US">
                <a:sym typeface="+mn-ea"/>
              </a:rPr>
              <a:t> +Link: CSS tùy chỉnh link.</a:t>
            </a:r>
            <a:br>
              <a:rPr lang="en-US">
                <a:sym typeface="+mn-ea"/>
              </a:rPr>
            </a:br>
            <a:r>
              <a:rPr lang="en-US">
                <a:sym typeface="+mn-ea"/>
              </a:rPr>
              <a:t> +List: CSS tùy chỉnh danh sách.</a:t>
            </a:r>
            <a:br>
              <a:rPr lang="en-US">
                <a:sym typeface="+mn-ea"/>
              </a:rPr>
            </a:br>
            <a:r>
              <a:rPr lang="en-US">
                <a:sym typeface="+mn-ea"/>
              </a:rPr>
              <a:t> +Table: CSS tùy chỉnh bảng.</a:t>
            </a:r>
            <a:br>
              <a:rPr lang="en-US">
                <a:sym typeface="+mn-ea"/>
              </a:rPr>
            </a:br>
            <a:r>
              <a:rPr lang="en-US">
                <a:sym typeface="+mn-ea"/>
              </a:rPr>
              <a:t> +Box model: Mô hình box model kết hợp padding, margin, border.</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01186" y="389242"/>
            <a:ext cx="8825657" cy="566738"/>
          </a:xfrm>
        </p:spPr>
        <p:txBody>
          <a:bodyPr>
            <a:normAutofit fontScale="90000"/>
          </a:bodyPr>
          <a:p>
            <a:r>
              <a:rPr lang="en-US" sz="2220"/>
              <a:t>-Những cách viết css:</a:t>
            </a:r>
            <a:br>
              <a:rPr lang="en-US" sz="2220"/>
            </a:br>
            <a:r>
              <a:rPr lang="en-US" sz="2220"/>
              <a:t>+ Inline: viết trực tiếp trên thẻ thông qua thuộc tính style.</a:t>
            </a:r>
            <a:endParaRPr lang="en-US" sz="2220"/>
          </a:p>
        </p:txBody>
      </p:sp>
      <p:pic>
        <p:nvPicPr>
          <p:cNvPr id="6" name="Picture Placeholder 5" descr="inline"/>
          <p:cNvPicPr>
            <a:picLocks noChangeAspect="1"/>
          </p:cNvPicPr>
          <p:nvPr>
            <p:ph type="pic" idx="1"/>
          </p:nvPr>
        </p:nvPicPr>
        <p:blipFill>
          <a:blip r:embed="rId1"/>
          <a:stretch>
            <a:fillRect/>
          </a:stretch>
        </p:blipFill>
        <p:spPr>
          <a:xfrm>
            <a:off x="347345" y="1030605"/>
            <a:ext cx="10522585" cy="54400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93370" y="266065"/>
            <a:ext cx="10073005" cy="567055"/>
          </a:xfrm>
        </p:spPr>
        <p:txBody>
          <a:bodyPr>
            <a:normAutofit fontScale="90000"/>
          </a:bodyPr>
          <a:p>
            <a:r>
              <a:rPr lang="en-US" sz="2220"/>
              <a:t>+ External: viết riêng một thẻ có phần đuôi .css rồi sau đó import vào bằng thẻ link</a:t>
            </a:r>
            <a:endParaRPr lang="en-US" sz="2220"/>
          </a:p>
        </p:txBody>
      </p:sp>
      <p:pic>
        <p:nvPicPr>
          <p:cNvPr id="5" name="Picture Placeholder 4" descr="css external3"/>
          <p:cNvPicPr>
            <a:picLocks noChangeAspect="1"/>
          </p:cNvPicPr>
          <p:nvPr>
            <p:ph type="pic" idx="1"/>
          </p:nvPr>
        </p:nvPicPr>
        <p:blipFill>
          <a:blip r:embed="rId1"/>
          <a:stretch>
            <a:fillRect/>
          </a:stretch>
        </p:blipFill>
        <p:spPr>
          <a:xfrm>
            <a:off x="813435" y="1028065"/>
            <a:ext cx="7901305" cy="45123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3426" y="235572"/>
            <a:ext cx="8825657" cy="566738"/>
          </a:xfrm>
        </p:spPr>
        <p:txBody>
          <a:bodyPr/>
          <a:p>
            <a:r>
              <a:rPr lang="en-US" sz="2000"/>
              <a:t>+ Internal: viết tại file html hiện tại và nằm trong thẻ style.</a:t>
            </a:r>
            <a:endParaRPr lang="en-US" sz="2000"/>
          </a:p>
        </p:txBody>
      </p:sp>
      <p:pic>
        <p:nvPicPr>
          <p:cNvPr id="5" name="Picture Placeholder 4" descr="internal-css-code-bridge-plus-4"/>
          <p:cNvPicPr>
            <a:picLocks noChangeAspect="1"/>
          </p:cNvPicPr>
          <p:nvPr>
            <p:ph type="pic" idx="1"/>
          </p:nvPr>
        </p:nvPicPr>
        <p:blipFill>
          <a:blip r:embed="rId1"/>
          <a:stretch>
            <a:fillRect/>
          </a:stretch>
        </p:blipFill>
        <p:spPr>
          <a:xfrm>
            <a:off x="506095" y="918845"/>
            <a:ext cx="9686925" cy="5334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079735"/>
            <a:ext cx="9404723" cy="1400530"/>
          </a:xfrm>
        </p:spPr>
        <p:txBody>
          <a:bodyPr/>
          <a:lstStyle/>
          <a:p>
            <a:pPr algn="ctr"/>
            <a:r>
              <a:rPr lang="vi-VN" sz="4400" smtClean="0">
                <a:solidFill>
                  <a:schemeClr val="accent3"/>
                </a:solidFill>
              </a:rPr>
              <a:t>JavaScript</a:t>
            </a:r>
            <a:r>
              <a:rPr lang="vi-VN" smtClean="0">
                <a:solidFill>
                  <a:schemeClr val="accent3"/>
                </a:solidFill>
              </a:rPr>
              <a:t> là gì ?</a:t>
            </a:r>
            <a:endParaRPr lang="en-US">
              <a:solidFill>
                <a:schemeClr val="accent3"/>
              </a:solidFill>
            </a:endParaRPr>
          </a:p>
        </p:txBody>
      </p:sp>
      <p:sp>
        <p:nvSpPr>
          <p:cNvPr id="3" name="Content Placeholder 2"/>
          <p:cNvSpPr>
            <a:spLocks noGrp="1"/>
          </p:cNvSpPr>
          <p:nvPr>
            <p:ph idx="1"/>
          </p:nvPr>
        </p:nvSpPr>
        <p:spPr>
          <a:xfrm>
            <a:off x="1104293" y="2728459"/>
            <a:ext cx="8946541" cy="3071449"/>
          </a:xfrm>
        </p:spPr>
        <p:txBody>
          <a:bodyPr>
            <a:normAutofit fontScale="92500"/>
          </a:bodyPr>
          <a:lstStyle/>
          <a:p>
            <a:pPr>
              <a:lnSpc>
                <a:spcPct val="200000"/>
              </a:lnSpc>
            </a:pPr>
            <a:r>
              <a:rPr lang="en-US" b="1" smtClean="0">
                <a:latin typeface="+mn-lt"/>
              </a:rPr>
              <a:t>JavaScript</a:t>
            </a:r>
            <a:r>
              <a:rPr lang="en-US" smtClean="0">
                <a:latin typeface="+mn-lt"/>
              </a:rPr>
              <a:t> là ngôn ngữ lập trình website phổ biến hiện nay</a:t>
            </a:r>
            <a:endParaRPr lang="vi-VN" smtClean="0">
              <a:latin typeface="+mn-lt"/>
            </a:endParaRPr>
          </a:p>
          <a:p>
            <a:pPr>
              <a:lnSpc>
                <a:spcPct val="200000"/>
              </a:lnSpc>
            </a:pPr>
            <a:r>
              <a:rPr lang="vi-VN" smtClean="0">
                <a:latin typeface="+mn-lt"/>
              </a:rPr>
              <a:t>Nó được tích hợp và nhúng vào HTML giúp website trở nên sống động hơn</a:t>
            </a:r>
            <a:endParaRPr lang="vi-VN" smtClean="0">
              <a:latin typeface="+mn-lt"/>
            </a:endParaRPr>
          </a:p>
          <a:p>
            <a:pPr>
              <a:lnSpc>
                <a:spcPct val="200000"/>
              </a:lnSpc>
            </a:pPr>
            <a:r>
              <a:rPr lang="vi-VN" smtClean="0">
                <a:latin typeface="+mn-lt"/>
              </a:rPr>
              <a:t>Các chức năng của JavaScript có thể cải thiện trải nghiệm người dùng của trang web</a:t>
            </a:r>
            <a:endParaRPr lang="en-US">
              <a:latin typeface="+mn-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46259"/>
            <a:ext cx="9404723" cy="945008"/>
          </a:xfrm>
        </p:spPr>
        <p:txBody>
          <a:bodyPr/>
          <a:lstStyle/>
          <a:p>
            <a:pPr algn="ctr"/>
            <a:r>
              <a:rPr lang="vi-VN" smtClean="0">
                <a:solidFill>
                  <a:schemeClr val="accent3"/>
                </a:solidFill>
              </a:rPr>
              <a:t>Nhúng JavaScript vào trang</a:t>
            </a:r>
            <a:endParaRPr lang="en-US">
              <a:solidFill>
                <a:schemeClr val="accent3"/>
              </a:solidFill>
            </a:endParaRPr>
          </a:p>
        </p:txBody>
      </p:sp>
      <p:sp>
        <p:nvSpPr>
          <p:cNvPr id="3" name="Text Placeholder 2"/>
          <p:cNvSpPr>
            <a:spLocks noGrp="1"/>
          </p:cNvSpPr>
          <p:nvPr>
            <p:ph type="body" idx="1"/>
          </p:nvPr>
        </p:nvSpPr>
        <p:spPr/>
        <p:txBody>
          <a:bodyPr/>
          <a:lstStyle/>
          <a:p>
            <a:r>
              <a:rPr lang="vi-VN" smtClean="0"/>
              <a:t>Sử dụng thẻ Script</a:t>
            </a:r>
            <a:endParaRPr lang="en-US"/>
          </a:p>
        </p:txBody>
      </p:sp>
      <p:sp>
        <p:nvSpPr>
          <p:cNvPr id="4" name="Content Placeholder 3"/>
          <p:cNvSpPr>
            <a:spLocks noGrp="1"/>
          </p:cNvSpPr>
          <p:nvPr>
            <p:ph sz="half" idx="2"/>
          </p:nvPr>
        </p:nvSpPr>
        <p:spPr>
          <a:xfrm>
            <a:off x="952133" y="2788128"/>
            <a:ext cx="4396339" cy="3155472"/>
          </a:xfrm>
        </p:spPr>
        <p:txBody>
          <a:bodyPr/>
          <a:lstStyle/>
          <a:p>
            <a:r>
              <a:rPr lang="en-GB"/>
              <a:t>&lt;body&gt;</a:t>
            </a:r>
            <a:endParaRPr lang="en-GB"/>
          </a:p>
          <a:p>
            <a:endParaRPr lang="en-GB"/>
          </a:p>
          <a:p>
            <a:r>
              <a:rPr lang="en-GB"/>
              <a:t>&lt;script&gt;</a:t>
            </a:r>
            <a:endParaRPr lang="en-GB"/>
          </a:p>
          <a:p>
            <a:r>
              <a:rPr lang="en-GB"/>
              <a:t>	alert("JavaScript");</a:t>
            </a:r>
            <a:endParaRPr lang="en-GB"/>
          </a:p>
          <a:p>
            <a:r>
              <a:rPr lang="en-GB"/>
              <a:t>&lt;/script&gt;</a:t>
            </a:r>
            <a:endParaRPr lang="en-GB"/>
          </a:p>
          <a:p>
            <a:endParaRPr lang="en-GB"/>
          </a:p>
          <a:p>
            <a:r>
              <a:rPr lang="en-GB"/>
              <a:t>&lt;/body&gt;</a:t>
            </a:r>
            <a:endParaRPr lang="en-US"/>
          </a:p>
        </p:txBody>
      </p:sp>
      <p:sp>
        <p:nvSpPr>
          <p:cNvPr id="5" name="Text Placeholder 4"/>
          <p:cNvSpPr>
            <a:spLocks noGrp="1"/>
          </p:cNvSpPr>
          <p:nvPr>
            <p:ph type="body" sz="quarter" idx="3"/>
          </p:nvPr>
        </p:nvSpPr>
        <p:spPr/>
        <p:txBody>
          <a:bodyPr/>
          <a:lstStyle/>
          <a:p>
            <a:r>
              <a:rPr lang="vi-VN" smtClean="0"/>
              <a:t>Liên kết file ở bên ngoài</a:t>
            </a:r>
            <a:endParaRPr lang="en-US"/>
          </a:p>
        </p:txBody>
      </p:sp>
      <p:sp>
        <p:nvSpPr>
          <p:cNvPr id="6" name="Content Placeholder 5"/>
          <p:cNvSpPr>
            <a:spLocks noGrp="1"/>
          </p:cNvSpPr>
          <p:nvPr>
            <p:ph sz="quarter" idx="4"/>
          </p:nvPr>
        </p:nvSpPr>
        <p:spPr>
          <a:xfrm>
            <a:off x="5654495" y="2788128"/>
            <a:ext cx="4396339" cy="2528455"/>
          </a:xfrm>
        </p:spPr>
        <p:txBody>
          <a:bodyPr/>
          <a:lstStyle/>
          <a:p>
            <a:r>
              <a:rPr lang="en-GB"/>
              <a:t>&lt;body&gt;</a:t>
            </a:r>
            <a:endParaRPr lang="en-GB"/>
          </a:p>
          <a:p>
            <a:endParaRPr lang="en-GB"/>
          </a:p>
          <a:p>
            <a:r>
              <a:rPr lang="en-GB"/>
              <a:t>&lt;script src="Test.js"&gt;&lt;/script&gt;</a:t>
            </a:r>
            <a:endParaRPr lang="en-GB"/>
          </a:p>
          <a:p>
            <a:endParaRPr lang="en-GB"/>
          </a:p>
          <a:p>
            <a:r>
              <a:rPr lang="en-GB"/>
              <a:t>&lt;/body&gt;</a:t>
            </a:r>
            <a:endParaRPr lang="en-US"/>
          </a:p>
        </p:txBody>
      </p:sp>
      <p:sp>
        <p:nvSpPr>
          <p:cNvPr id="7" name="TextBox 6"/>
          <p:cNvSpPr txBox="1"/>
          <p:nvPr/>
        </p:nvSpPr>
        <p:spPr>
          <a:xfrm>
            <a:off x="1103313" y="1367301"/>
            <a:ext cx="6172699" cy="461665"/>
          </a:xfrm>
          <a:prstGeom prst="rect">
            <a:avLst/>
          </a:prstGeom>
          <a:noFill/>
        </p:spPr>
        <p:txBody>
          <a:bodyPr wrap="square" rtlCol="0">
            <a:spAutoFit/>
          </a:bodyPr>
          <a:lstStyle/>
          <a:p>
            <a:r>
              <a:rPr lang="vi-VN" sz="2400" smtClean="0">
                <a:latin typeface="+mj-lt"/>
              </a:rPr>
              <a:t>JavaScript được chèn vào HTML theo cách:</a:t>
            </a:r>
            <a:endParaRPr lang="en-US" sz="2400">
              <a:latin typeface="+mj-lt"/>
            </a:endParaRPr>
          </a:p>
        </p:txBody>
      </p:sp>
      <p:cxnSp>
        <p:nvCxnSpPr>
          <p:cNvPr id="10" name="Straight Connector 9"/>
          <p:cNvCxnSpPr/>
          <p:nvPr/>
        </p:nvCxnSpPr>
        <p:spPr>
          <a:xfrm>
            <a:off x="5654495" y="2063931"/>
            <a:ext cx="0" cy="457200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17707"/>
            <a:ext cx="9404723" cy="866631"/>
          </a:xfrm>
        </p:spPr>
        <p:txBody>
          <a:bodyPr/>
          <a:lstStyle/>
          <a:p>
            <a:pPr algn="ctr"/>
            <a:r>
              <a:rPr lang="vi-VN" smtClean="0">
                <a:solidFill>
                  <a:schemeClr val="accent3"/>
                </a:solidFill>
              </a:rPr>
              <a:t>Khai báo biến</a:t>
            </a:r>
            <a:endParaRPr lang="en-US">
              <a:solidFill>
                <a:schemeClr val="accent3"/>
              </a:solidFill>
            </a:endParaRPr>
          </a:p>
        </p:txBody>
      </p:sp>
      <p:sp>
        <p:nvSpPr>
          <p:cNvPr id="3" name="Text Placeholder 2"/>
          <p:cNvSpPr>
            <a:spLocks noGrp="1"/>
          </p:cNvSpPr>
          <p:nvPr>
            <p:ph type="body" idx="1"/>
          </p:nvPr>
        </p:nvSpPr>
        <p:spPr/>
        <p:txBody>
          <a:bodyPr/>
          <a:lstStyle/>
          <a:p>
            <a:pPr algn="ctr"/>
            <a:r>
              <a:rPr lang="vi-VN" sz="3600" b="1" smtClean="0"/>
              <a:t>let</a:t>
            </a:r>
            <a:endParaRPr lang="en-US" sz="3600" b="1"/>
          </a:p>
        </p:txBody>
      </p:sp>
      <p:sp>
        <p:nvSpPr>
          <p:cNvPr id="4" name="Content Placeholder 3"/>
          <p:cNvSpPr>
            <a:spLocks noGrp="1"/>
          </p:cNvSpPr>
          <p:nvPr>
            <p:ph sz="half" idx="2"/>
          </p:nvPr>
        </p:nvSpPr>
        <p:spPr/>
        <p:txBody>
          <a:bodyPr>
            <a:normAutofit/>
          </a:bodyPr>
          <a:lstStyle/>
          <a:p>
            <a:pPr>
              <a:lnSpc>
                <a:spcPct val="150000"/>
              </a:lnSpc>
            </a:pPr>
            <a:r>
              <a:rPr lang="vi-VN" sz="2000" smtClean="0"/>
              <a:t>Phạm vi là trong một khối </a:t>
            </a:r>
            <a:endParaRPr lang="vi-VN" sz="2000" smtClean="0"/>
          </a:p>
          <a:p>
            <a:pPr>
              <a:lnSpc>
                <a:spcPct val="150000"/>
              </a:lnSpc>
            </a:pPr>
            <a:r>
              <a:rPr lang="vi-VN" sz="2000" smtClean="0"/>
              <a:t>Không cho phép khai báo lại biến</a:t>
            </a:r>
            <a:endParaRPr lang="vi-VN" sz="2000" smtClean="0"/>
          </a:p>
          <a:p>
            <a:pPr>
              <a:lnSpc>
                <a:spcPct val="150000"/>
              </a:lnSpc>
            </a:pPr>
            <a:r>
              <a:rPr lang="vi-VN" sz="2000" smtClean="0"/>
              <a:t>Ví dụ:</a:t>
            </a:r>
            <a:endParaRPr lang="vi-VN" sz="2000" smtClean="0"/>
          </a:p>
          <a:p>
            <a:pPr>
              <a:lnSpc>
                <a:spcPct val="150000"/>
              </a:lnSpc>
            </a:pPr>
            <a:r>
              <a:rPr lang="vi-VN" sz="2000" smtClean="0"/>
              <a:t>let a = 5;</a:t>
            </a:r>
            <a:endParaRPr lang="vi-VN" sz="2000" smtClean="0"/>
          </a:p>
          <a:p>
            <a:pPr>
              <a:lnSpc>
                <a:spcPct val="150000"/>
              </a:lnSpc>
            </a:pPr>
            <a:r>
              <a:rPr lang="vi-VN" sz="2000" smtClean="0"/>
              <a:t>Let a = 3; // error </a:t>
            </a:r>
            <a:endParaRPr lang="en-US" sz="2000"/>
          </a:p>
        </p:txBody>
      </p:sp>
      <p:sp>
        <p:nvSpPr>
          <p:cNvPr id="5" name="Text Placeholder 4"/>
          <p:cNvSpPr>
            <a:spLocks noGrp="1"/>
          </p:cNvSpPr>
          <p:nvPr>
            <p:ph type="body" sz="quarter" idx="3"/>
          </p:nvPr>
        </p:nvSpPr>
        <p:spPr/>
        <p:txBody>
          <a:bodyPr/>
          <a:lstStyle/>
          <a:p>
            <a:pPr algn="ctr"/>
            <a:r>
              <a:rPr lang="vi-VN" sz="3600" b="1" smtClean="0"/>
              <a:t>var</a:t>
            </a:r>
            <a:endParaRPr lang="en-US" sz="3600" b="1"/>
          </a:p>
        </p:txBody>
      </p:sp>
      <p:sp>
        <p:nvSpPr>
          <p:cNvPr id="6" name="Content Placeholder 5"/>
          <p:cNvSpPr>
            <a:spLocks noGrp="1"/>
          </p:cNvSpPr>
          <p:nvPr>
            <p:ph sz="quarter" idx="4"/>
          </p:nvPr>
        </p:nvSpPr>
        <p:spPr/>
        <p:txBody>
          <a:bodyPr>
            <a:normAutofit/>
          </a:bodyPr>
          <a:lstStyle/>
          <a:p>
            <a:pPr>
              <a:lnSpc>
                <a:spcPct val="150000"/>
              </a:lnSpc>
            </a:pPr>
            <a:r>
              <a:rPr lang="vi-VN" sz="2000" smtClean="0"/>
              <a:t>Phạm vi toàn phần</a:t>
            </a:r>
            <a:endParaRPr lang="vi-VN" sz="2000" smtClean="0"/>
          </a:p>
          <a:p>
            <a:pPr>
              <a:lnSpc>
                <a:spcPct val="150000"/>
              </a:lnSpc>
            </a:pPr>
            <a:r>
              <a:rPr lang="vi-VN" sz="2000" smtClean="0"/>
              <a:t>Cho phép khai báo lại biến</a:t>
            </a:r>
            <a:endParaRPr lang="vi-VN" sz="2000" smtClean="0"/>
          </a:p>
          <a:p>
            <a:pPr>
              <a:lnSpc>
                <a:spcPct val="150000"/>
              </a:lnSpc>
            </a:pPr>
            <a:r>
              <a:rPr lang="vi-VN" sz="2000" smtClean="0"/>
              <a:t>Ví dụ:</a:t>
            </a:r>
            <a:endParaRPr lang="vi-VN" sz="2000" smtClean="0"/>
          </a:p>
          <a:p>
            <a:pPr>
              <a:lnSpc>
                <a:spcPct val="150000"/>
              </a:lnSpc>
            </a:pPr>
            <a:r>
              <a:rPr lang="vi-VN" sz="2000"/>
              <a:t>v</a:t>
            </a:r>
            <a:r>
              <a:rPr lang="vi-VN" sz="2000" smtClean="0"/>
              <a:t>ar a = 5; // 5</a:t>
            </a:r>
            <a:endParaRPr lang="vi-VN" sz="2000" smtClean="0"/>
          </a:p>
          <a:p>
            <a:pPr>
              <a:lnSpc>
                <a:spcPct val="150000"/>
              </a:lnSpc>
            </a:pPr>
            <a:r>
              <a:rPr lang="vi-VN" sz="2000"/>
              <a:t>v</a:t>
            </a:r>
            <a:r>
              <a:rPr lang="vi-VN" sz="2000" smtClean="0"/>
              <a:t>ar a = 3; //3</a:t>
            </a:r>
            <a:endParaRPr lang="en-US" sz="2000"/>
          </a:p>
        </p:txBody>
      </p:sp>
      <p:cxnSp>
        <p:nvCxnSpPr>
          <p:cNvPr id="8" name="Straight Connector 7"/>
          <p:cNvCxnSpPr/>
          <p:nvPr/>
        </p:nvCxnSpPr>
        <p:spPr>
          <a:xfrm>
            <a:off x="5654495" y="2063931"/>
            <a:ext cx="0" cy="457200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551" y="1134036"/>
            <a:ext cx="9404723" cy="918882"/>
          </a:xfrm>
        </p:spPr>
        <p:txBody>
          <a:bodyPr/>
          <a:lstStyle/>
          <a:p>
            <a:pPr algn="ctr"/>
            <a:r>
              <a:rPr lang="vi-VN" smtClean="0">
                <a:solidFill>
                  <a:schemeClr val="accent3"/>
                </a:solidFill>
              </a:rPr>
              <a:t>Kiểu dữ liệu</a:t>
            </a:r>
            <a:endParaRPr lang="en-US">
              <a:solidFill>
                <a:schemeClr val="accent3"/>
              </a:solidFill>
            </a:endParaRPr>
          </a:p>
        </p:txBody>
      </p:sp>
      <p:sp>
        <p:nvSpPr>
          <p:cNvPr id="3" name="Content Placeholder 2"/>
          <p:cNvSpPr>
            <a:spLocks noGrp="1"/>
          </p:cNvSpPr>
          <p:nvPr>
            <p:ph idx="1"/>
          </p:nvPr>
        </p:nvSpPr>
        <p:spPr/>
        <p:txBody>
          <a:bodyPr>
            <a:normAutofit/>
          </a:bodyPr>
          <a:lstStyle/>
          <a:p>
            <a:pPr>
              <a:lnSpc>
                <a:spcPct val="200000"/>
              </a:lnSpc>
            </a:pPr>
            <a:r>
              <a:rPr lang="vi-VN" sz="2400" smtClean="0"/>
              <a:t>Boolean: true and false.</a:t>
            </a:r>
            <a:endParaRPr lang="vi-VN" sz="2400" smtClean="0"/>
          </a:p>
          <a:p>
            <a:pPr>
              <a:lnSpc>
                <a:spcPct val="200000"/>
              </a:lnSpc>
            </a:pPr>
            <a:r>
              <a:rPr lang="vi-VN" sz="2400" smtClean="0"/>
              <a:t>Number: dùng cho cả kiểu số nguyên và số thực.</a:t>
            </a:r>
            <a:endParaRPr lang="vi-VN" sz="2400"/>
          </a:p>
          <a:p>
            <a:pPr>
              <a:lnSpc>
                <a:spcPct val="200000"/>
              </a:lnSpc>
            </a:pPr>
            <a:r>
              <a:rPr lang="vi-VN" sz="2400" smtClean="0"/>
              <a:t>String: chuỗi hoặc nhiều ký tự Unicode</a:t>
            </a:r>
            <a:endParaRPr lang="vi-VN" sz="2400" smtClean="0"/>
          </a:p>
          <a:p>
            <a:pPr>
              <a:lnSpc>
                <a:spcPct val="200000"/>
              </a:lnSpc>
            </a:pPr>
            <a:r>
              <a:rPr lang="vi-VN" sz="2400" smtClean="0"/>
              <a:t>Kiểu dữ liệu khác : null &amp; undefined</a:t>
            </a:r>
            <a:endParaRPr lang="en-US"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463" y="1044220"/>
            <a:ext cx="9404723" cy="827442"/>
          </a:xfrm>
        </p:spPr>
        <p:txBody>
          <a:bodyPr/>
          <a:lstStyle/>
          <a:p>
            <a:pPr algn="ctr"/>
            <a:r>
              <a:rPr lang="vi-VN" smtClean="0">
                <a:solidFill>
                  <a:schemeClr val="accent3"/>
                </a:solidFill>
              </a:rPr>
              <a:t>Toán tử</a:t>
            </a:r>
            <a:endParaRPr lang="en-US">
              <a:solidFill>
                <a:schemeClr val="accent3"/>
              </a:solidFill>
            </a:endParaRPr>
          </a:p>
        </p:txBody>
      </p:sp>
      <p:sp>
        <p:nvSpPr>
          <p:cNvPr id="3" name="Text Placeholder 2"/>
          <p:cNvSpPr>
            <a:spLocks noGrp="1"/>
          </p:cNvSpPr>
          <p:nvPr>
            <p:ph type="body" idx="1"/>
          </p:nvPr>
        </p:nvSpPr>
        <p:spPr/>
        <p:txBody>
          <a:bodyPr/>
          <a:lstStyle/>
          <a:p>
            <a:r>
              <a:rPr lang="vi-VN" sz="2800" smtClean="0"/>
              <a:t>Toán tử số học</a:t>
            </a:r>
            <a:endParaRPr lang="en-US" sz="2800"/>
          </a:p>
        </p:txBody>
      </p:sp>
      <p:sp>
        <p:nvSpPr>
          <p:cNvPr id="4" name="Text Placeholder 3"/>
          <p:cNvSpPr>
            <a:spLocks noGrp="1"/>
          </p:cNvSpPr>
          <p:nvPr>
            <p:ph type="body" sz="half" idx="15"/>
          </p:nvPr>
        </p:nvSpPr>
        <p:spPr/>
        <p:txBody>
          <a:bodyPr>
            <a:normAutofit/>
          </a:bodyPr>
          <a:lstStyle/>
          <a:p>
            <a:r>
              <a:rPr lang="vi-VN" sz="2000" smtClean="0"/>
              <a:t>Cộng (+)</a:t>
            </a:r>
            <a:endParaRPr lang="vi-VN" sz="2000" smtClean="0"/>
          </a:p>
          <a:p>
            <a:r>
              <a:rPr lang="vi-VN" sz="2000" smtClean="0"/>
              <a:t>Trừ (-)</a:t>
            </a:r>
            <a:endParaRPr lang="vi-VN" sz="2000" smtClean="0"/>
          </a:p>
          <a:p>
            <a:r>
              <a:rPr lang="vi-VN" sz="2000" smtClean="0"/>
              <a:t>Nhân (*)</a:t>
            </a:r>
            <a:endParaRPr lang="vi-VN" sz="2000" smtClean="0"/>
          </a:p>
          <a:p>
            <a:r>
              <a:rPr lang="vi-VN" sz="2000" smtClean="0"/>
              <a:t>Chia (/)</a:t>
            </a:r>
            <a:endParaRPr lang="vi-VN" sz="2000" smtClean="0"/>
          </a:p>
          <a:p>
            <a:r>
              <a:rPr lang="vi-VN" sz="2000" smtClean="0"/>
              <a:t>Chia lấy phần dư (%)</a:t>
            </a:r>
            <a:endParaRPr lang="vi-VN" sz="2000" smtClean="0"/>
          </a:p>
          <a:p>
            <a:r>
              <a:rPr lang="vi-VN" sz="2000" smtClean="0"/>
              <a:t>Toán tử tăng (++)</a:t>
            </a:r>
            <a:endParaRPr lang="vi-VN" sz="2000" smtClean="0"/>
          </a:p>
          <a:p>
            <a:r>
              <a:rPr lang="vi-VN" sz="2000" smtClean="0"/>
              <a:t>Toán tử giảm (--)</a:t>
            </a:r>
            <a:endParaRPr lang="en-US" sz="2000"/>
          </a:p>
        </p:txBody>
      </p:sp>
      <p:sp>
        <p:nvSpPr>
          <p:cNvPr id="5" name="Text Placeholder 4"/>
          <p:cNvSpPr>
            <a:spLocks noGrp="1"/>
          </p:cNvSpPr>
          <p:nvPr>
            <p:ph type="body" sz="quarter" idx="3"/>
          </p:nvPr>
        </p:nvSpPr>
        <p:spPr/>
        <p:txBody>
          <a:bodyPr/>
          <a:lstStyle/>
          <a:p>
            <a:r>
              <a:rPr lang="vi-VN" sz="2800" smtClean="0"/>
              <a:t>Toán tử so sánh</a:t>
            </a:r>
            <a:endParaRPr lang="en-US" sz="2800"/>
          </a:p>
        </p:txBody>
      </p:sp>
      <p:sp>
        <p:nvSpPr>
          <p:cNvPr id="6" name="Text Placeholder 5"/>
          <p:cNvSpPr>
            <a:spLocks noGrp="1"/>
          </p:cNvSpPr>
          <p:nvPr>
            <p:ph type="body" sz="half" idx="16"/>
          </p:nvPr>
        </p:nvSpPr>
        <p:spPr/>
        <p:txBody>
          <a:bodyPr>
            <a:normAutofit/>
          </a:bodyPr>
          <a:lstStyle/>
          <a:p>
            <a:r>
              <a:rPr lang="vi-VN" sz="2000" smtClean="0"/>
              <a:t>Bằng (= =)</a:t>
            </a:r>
            <a:endParaRPr lang="vi-VN" sz="2000" smtClean="0"/>
          </a:p>
          <a:p>
            <a:r>
              <a:rPr lang="vi-VN" sz="2000" smtClean="0"/>
              <a:t>Khác (!=)</a:t>
            </a:r>
            <a:endParaRPr lang="vi-VN" sz="2000" smtClean="0"/>
          </a:p>
          <a:p>
            <a:r>
              <a:rPr lang="vi-VN" sz="2000" smtClean="0"/>
              <a:t>Lớn hơn (&gt;)</a:t>
            </a:r>
            <a:endParaRPr lang="vi-VN" sz="2000" smtClean="0"/>
          </a:p>
          <a:p>
            <a:r>
              <a:rPr lang="vi-VN" sz="2000" smtClean="0"/>
              <a:t>Bé hơn (&lt;)</a:t>
            </a:r>
            <a:endParaRPr lang="vi-VN" sz="2000" smtClean="0"/>
          </a:p>
          <a:p>
            <a:r>
              <a:rPr lang="vi-VN" sz="2000" smtClean="0"/>
              <a:t>Lớn hơn hoặc bằng (&gt;=)</a:t>
            </a:r>
            <a:endParaRPr lang="vi-VN" sz="2000" smtClean="0"/>
          </a:p>
          <a:p>
            <a:r>
              <a:rPr lang="vi-VN" sz="2000" smtClean="0"/>
              <a:t>Bé hơn hoặc bằng (&lt;=)</a:t>
            </a:r>
            <a:endParaRPr lang="en-US" sz="2000"/>
          </a:p>
        </p:txBody>
      </p:sp>
      <p:sp>
        <p:nvSpPr>
          <p:cNvPr id="7" name="Text Placeholder 6"/>
          <p:cNvSpPr>
            <a:spLocks noGrp="1"/>
          </p:cNvSpPr>
          <p:nvPr>
            <p:ph type="body" sz="quarter" idx="13"/>
          </p:nvPr>
        </p:nvSpPr>
        <p:spPr/>
        <p:txBody>
          <a:bodyPr/>
          <a:lstStyle/>
          <a:p>
            <a:r>
              <a:rPr lang="vi-VN" sz="2800" smtClean="0"/>
              <a:t>Toán tử logic</a:t>
            </a:r>
            <a:endParaRPr lang="en-US" sz="2800"/>
          </a:p>
        </p:txBody>
      </p:sp>
      <p:sp>
        <p:nvSpPr>
          <p:cNvPr id="8" name="Text Placeholder 7"/>
          <p:cNvSpPr>
            <a:spLocks noGrp="1"/>
          </p:cNvSpPr>
          <p:nvPr>
            <p:ph type="body" sz="half" idx="17"/>
          </p:nvPr>
        </p:nvSpPr>
        <p:spPr/>
        <p:txBody>
          <a:bodyPr>
            <a:normAutofit/>
          </a:bodyPr>
          <a:lstStyle/>
          <a:p>
            <a:r>
              <a:rPr lang="vi-VN" sz="2000" smtClean="0"/>
              <a:t>And (&amp;&amp;)</a:t>
            </a:r>
            <a:endParaRPr lang="vi-VN" sz="2000" smtClean="0"/>
          </a:p>
          <a:p>
            <a:r>
              <a:rPr lang="vi-VN" sz="2000" smtClean="0"/>
              <a:t>Or ( | | )</a:t>
            </a:r>
            <a:endParaRPr lang="vi-VN" sz="2000" smtClean="0"/>
          </a:p>
          <a:p>
            <a:r>
              <a:rPr lang="vi-VN" sz="2000" smtClean="0"/>
              <a:t>Not ( ! )</a:t>
            </a:r>
            <a:endParaRPr lang="en-US" sz="20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75276" y="733412"/>
            <a:ext cx="8825657" cy="566738"/>
          </a:xfrm>
        </p:spPr>
        <p:txBody>
          <a:bodyPr>
            <a:noAutofit/>
          </a:bodyPr>
          <a:p>
            <a:pPr algn="ctr"/>
            <a:r>
              <a:rPr lang="en-US" sz="4000">
                <a:latin typeface="Algerian" panose="04020705040A02060702" charset="0"/>
                <a:cs typeface="Algerian" panose="04020705040A02060702" charset="0"/>
              </a:rPr>
              <a:t>Giới thiệu về CSS</a:t>
            </a:r>
            <a:endParaRPr lang="en-US" sz="4000">
              <a:latin typeface="Algerian" panose="04020705040A02060702" charset="0"/>
              <a:cs typeface="Algerian" panose="04020705040A02060702" charset="0"/>
            </a:endParaRPr>
          </a:p>
        </p:txBody>
      </p:sp>
      <p:pic>
        <p:nvPicPr>
          <p:cNvPr id="5" name="Picture Placeholder 4" descr="css"/>
          <p:cNvPicPr>
            <a:picLocks noChangeAspect="1"/>
          </p:cNvPicPr>
          <p:nvPr>
            <p:ph type="pic" idx="1"/>
          </p:nvPr>
        </p:nvPicPr>
        <p:blipFill>
          <a:blip r:embed="rId1"/>
          <a:stretch>
            <a:fillRect/>
          </a:stretch>
        </p:blipFill>
        <p:spPr>
          <a:xfrm>
            <a:off x="2585720" y="1822450"/>
            <a:ext cx="6471285" cy="36404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33266" y="4953622"/>
            <a:ext cx="8825657" cy="566738"/>
          </a:xfrm>
        </p:spPr>
        <p:txBody>
          <a:bodyPr>
            <a:normAutofit fontScale="90000"/>
          </a:bodyPr>
          <a:p>
            <a:r>
              <a:rPr lang="en-US" sz="2220"/>
              <a:t>- CSS là chữ viết tắt của cụm từ tiếng Anh "Cascading Style Sheet" .</a:t>
            </a:r>
            <a:br>
              <a:rPr lang="en-US" sz="2220"/>
            </a:br>
            <a:br>
              <a:rPr lang="en-US" sz="2220"/>
            </a:br>
            <a:r>
              <a:rPr lang="en-US" sz="2220"/>
              <a:t>-CSS dùng để trình bày bổ cục của một Website dựa vào các thẻ HTML. Nói nôm na thì CSS sẽ tác động thay đổi cách hiển thị mặc định của các thẻ HTML nhằm thân thiện với người dùng hơn hay nhằm một mục đích cụ thể nào đó.</a:t>
            </a:r>
            <a:br>
              <a:rPr lang="en-US" sz="2220"/>
            </a:br>
            <a:r>
              <a:rPr lang="en-US" sz="2220"/>
              <a:t>        </a:t>
            </a:r>
            <a:br>
              <a:rPr lang="en-US" sz="2220"/>
            </a:br>
            <a:r>
              <a:rPr lang="en-US" sz="2220"/>
              <a:t>-Css có nhiều loại như CSS3,CSS Responsive,CSS Parallax</a:t>
            </a:r>
            <a:br>
              <a:rPr lang="en-US" sz="2220"/>
            </a:br>
            <a:br>
              <a:rPr lang="en-US" sz="2220"/>
            </a:br>
            <a:r>
              <a:rPr lang="en-US" sz="2220"/>
              <a:t>+CSS3 là thế hệ thứ 2 của CSS nó thừa hưởng tất cả những gì CSS có khi mà HTML5 đang dần thay thế flash và nó hỗ trợ tương thích với các kích thước màn hình mà không cần chỉnh sửa nội dung hiển thị.</a:t>
            </a:r>
            <a:br>
              <a:rPr lang="en-US" sz="2220"/>
            </a:br>
            <a:br>
              <a:rPr lang="en-US" sz="2220"/>
            </a:br>
            <a:br>
              <a:rPr lang="en-US" sz="2220"/>
            </a:br>
            <a:endParaRPr lang="en-US" sz="222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17746" y="641972"/>
            <a:ext cx="8825657" cy="566738"/>
          </a:xfrm>
        </p:spPr>
        <p:txBody>
          <a:bodyPr>
            <a:normAutofit fontScale="90000"/>
          </a:bodyPr>
          <a:p>
            <a:r>
              <a:rPr lang="en-US">
                <a:sym typeface="+mn-ea"/>
              </a:rPr>
              <a:t>+CSS Responsive là kỹ thuật thiết kế web đáp ứng nhiều kích cỡ giao diện trên nhiều thiết bị khác nhau.</a:t>
            </a:r>
            <a:br>
              <a:rPr lang="en-US">
                <a:sym typeface="+mn-ea"/>
              </a:rPr>
            </a:br>
            <a:endParaRPr lang="en-US"/>
          </a:p>
        </p:txBody>
      </p:sp>
      <p:pic>
        <p:nvPicPr>
          <p:cNvPr id="5" name="Picture Placeholder 4" descr="responsive"/>
          <p:cNvPicPr>
            <a:picLocks noChangeAspect="1"/>
          </p:cNvPicPr>
          <p:nvPr>
            <p:ph type="pic" idx="1"/>
          </p:nvPr>
        </p:nvPicPr>
        <p:blipFill>
          <a:blip r:embed="rId1"/>
          <a:stretch>
            <a:fillRect/>
          </a:stretch>
        </p:blipFill>
        <p:spPr>
          <a:xfrm>
            <a:off x="1997075" y="974725"/>
            <a:ext cx="7810500" cy="544068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2588</Words>
  <Application>WPS Presentation</Application>
  <PresentationFormat>Widescreen</PresentationFormat>
  <Paragraphs>98</Paragraphs>
  <Slides>14</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7" baseType="lpstr">
      <vt:lpstr>Arial</vt:lpstr>
      <vt:lpstr>SimSun</vt:lpstr>
      <vt:lpstr>Wingdings</vt:lpstr>
      <vt:lpstr>Wingdings 3</vt:lpstr>
      <vt:lpstr>Arial</vt:lpstr>
      <vt:lpstr>Algerian</vt:lpstr>
      <vt:lpstr>Times New Roman</vt:lpstr>
      <vt:lpstr>Century Gothic</vt:lpstr>
      <vt:lpstr>Microsoft YaHei</vt:lpstr>
      <vt:lpstr>Arial Unicode MS</vt:lpstr>
      <vt:lpstr>Calibri</vt:lpstr>
      <vt:lpstr>Ion</vt:lpstr>
      <vt:lpstr>Package</vt:lpstr>
      <vt:lpstr>Tìm hiểu  JavaScript</vt:lpstr>
      <vt:lpstr>JavaScript là gì ?</vt:lpstr>
      <vt:lpstr>Nhúng JavaScript vào trang</vt:lpstr>
      <vt:lpstr>Khai báo biến</vt:lpstr>
      <vt:lpstr>Kiểu dữ liệu</vt:lpstr>
      <vt:lpstr>Toán tử</vt:lpstr>
      <vt:lpstr>Giới thiệu về CSS</vt:lpstr>
      <vt:lpstr>- CSS là chữ viết tắt của cụm từ tiếng Anh "Cascading Style Sheet" .  -CSS dùng để trình bày bổ cục của một Website dựa vào các thẻ HTML. Nói nôm na thì CSS sẽ tác động thay đổi cách hiển thị mặc định của các thẻ HTML nhằm thân thiện với người dùng hơn hay nhằm một mục đích cụ thể nào đó.          -Css có nhiều loại như CSS3,CSS Responsive,CSS Parallax  +CSS3 là thế hệ thứ 2 của CSS nó thừa hưởng tất cả những gì CSS có khi mà HTML5 đang dần thay thế flash và nó hỗ trợ tương thích với các kích thước màn hình mà không cần chỉnh sửa nội dung hiển thị.   </vt:lpstr>
      <vt:lpstr>+CSS Responsive là kỹ thuật thiết kế web đáp ứng nhiều kích cỡ giao diện trên nhiều thiết bị khác nhau. </vt:lpstr>
      <vt:lpstr>+CSS Parallax là hiệu ứng hình nền của trang web sẽ di chuyển với tốc độ khác nhau so với các đối tượng khác khi lăn chuột lên xuống,thậm chí có 1 vài website làm hiệu ứng cuộng ngang. </vt:lpstr>
      <vt:lpstr>  -CSS có nhiều kiểu nhưng gom lại thì chúng ta sẽ có các thể loại CSS thông dụng như sau:  +Background: CSS tùy chỉnh hình nền.  +Text: CSS tùy chỉnh cách hiển thị đoạn text.  +Font: CSS tùy chỉnh kích thước, kiểu chữ .  +Link: CSS tùy chỉnh link.  +List: CSS tùy chỉnh danh sách.  +Table: CSS tùy chỉnh bảng.  +Box model: Mô hình box model kết hợp padding, margin, border.</vt:lpstr>
      <vt:lpstr>-Những cách viết css: + Inline: viết trực tiếp trên thẻ thông qua thuộc tính style.</vt:lpstr>
      <vt:lpstr>+ External: viết riêng một thẻ có phần đuôi .css rồi sau đó import vào bằng thẻ link</vt:lpstr>
      <vt:lpstr>+ Internal: viết tại file html hiện tại và nằm trong thẻ style.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JavaScript</dc:title>
  <dc:creator>Hoàng Phúc Lộc</dc:creator>
  <cp:lastModifiedBy>Acer</cp:lastModifiedBy>
  <cp:revision>10</cp:revision>
  <dcterms:created xsi:type="dcterms:W3CDTF">2023-02-26T07:34:00Z</dcterms:created>
  <dcterms:modified xsi:type="dcterms:W3CDTF">2023-03-05T06:54:21Z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E981A58A3E834107B83198F8D8EBE2F9</vt:lpwstr>
  </property>
  <property fmtid="{D5CDD505-2E9C-101B-9397-08002B2CF9AE}" pid="3" name="KSOProductBuildVer">
    <vt:lpwstr>1033-11.2.0.11498</vt:lpwstr>
  </property>
</Properties>
</file>